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64" r:id="rId3"/>
    <p:sldId id="269" r:id="rId4"/>
    <p:sldId id="285" r:id="rId5"/>
    <p:sldId id="259" r:id="rId6"/>
    <p:sldId id="281" r:id="rId7"/>
    <p:sldId id="282" r:id="rId8"/>
    <p:sldId id="270" r:id="rId9"/>
    <p:sldId id="286" r:id="rId10"/>
    <p:sldId id="287" r:id="rId11"/>
    <p:sldId id="284" r:id="rId12"/>
    <p:sldId id="283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2FE611-3769-4E68-AF0A-FED83BA70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EF86276-9CE7-4399-A7AA-CA46DD4F57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C7EAE8A-5403-435C-ABD6-ECA6BBB4B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E8B75-58DA-4FD3-8D9B-AE2800E03BC7}" type="datetimeFigureOut">
              <a:rPr lang="cs-CZ" smtClean="0"/>
              <a:t>27.01.2023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70BD0A1-36E7-49E6-BC96-C5DBE2A9D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246864-F47B-428E-91DF-051C105CD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AEF7-F9EE-43FD-8A9D-517E9825E5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3232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35CCEE-55A9-4205-BDE9-7799413A2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073D8C3-A2E8-4398-BD5C-7DC249BE5E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FAE70DC-FCD3-4DCA-A6FA-4CB314B92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E8B75-58DA-4FD3-8D9B-AE2800E03BC7}" type="datetimeFigureOut">
              <a:rPr lang="cs-CZ" smtClean="0"/>
              <a:t>27.01.2023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777B5E-8FAF-49E1-BAAE-B1A90E75C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EF0B009-F8B5-4334-940D-71152F705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AEF7-F9EE-43FD-8A9D-517E9825E5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8302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625CD15-51E5-4E7E-BAEC-FFFD790E58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645C3E6-89FC-4FD6-B509-9E9D401FF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960A69B-D6AC-4A56-A47B-30B3F8B0A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E8B75-58DA-4FD3-8D9B-AE2800E03BC7}" type="datetimeFigureOut">
              <a:rPr lang="cs-CZ" smtClean="0"/>
              <a:t>27.01.2023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65E37D9-DB60-49F0-BA03-48EACD7BF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72BFCD-D2B4-458C-BBA1-5750BC76E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AEF7-F9EE-43FD-8A9D-517E9825E5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423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C2D9CA-6724-4326-84FE-5967F2080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D44F35-0393-4403-A233-49E0ED07A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F56DD6E-2C3A-4775-A8FF-B91BD6375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E8B75-58DA-4FD3-8D9B-AE2800E03BC7}" type="datetimeFigureOut">
              <a:rPr lang="cs-CZ" smtClean="0"/>
              <a:t>27.01.2023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0303E99-C144-4C51-9120-16F259AE3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9347AEF-DFC6-4A02-A2ED-33F27CFA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AEF7-F9EE-43FD-8A9D-517E9825E5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6985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3B3BFC-7510-4E19-BA3A-C312893E4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3E1F4D9-DE77-4A21-A672-8BBA336A9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40AFC4A-9D40-4EF1-9355-424EA5F40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E8B75-58DA-4FD3-8D9B-AE2800E03BC7}" type="datetimeFigureOut">
              <a:rPr lang="cs-CZ" smtClean="0"/>
              <a:t>27.01.2023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91381F3-6292-4ADE-A25D-D6A7A046E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90047EF-5D19-487A-84BF-8E73412E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AEF7-F9EE-43FD-8A9D-517E9825E5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985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31BBCB-1CC5-43F2-9751-2D58987BD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7A0634-5507-4A06-811C-F356D9F6C6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AD598EC-A46E-447C-85D6-49593AF7C0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21F5E6C-C973-41EF-999D-F60969722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E8B75-58DA-4FD3-8D9B-AE2800E03BC7}" type="datetimeFigureOut">
              <a:rPr lang="cs-CZ" smtClean="0"/>
              <a:t>27.01.2023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9A5709D-4663-4D2D-8E78-940F0AD1A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C3A192E-0AA5-44FC-AE4A-8B628BA28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AEF7-F9EE-43FD-8A9D-517E9825E5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7445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7356BB-2A10-4786-AE24-6C65B9BE9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E72F342-54D3-4E15-85B8-7B5C4B6AB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9EA3F63-08E9-433A-8208-3DBD4752B1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623C28D-FE89-49B9-B3CC-9EF2F6F704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03D8990-1A93-4005-B925-8D8997BBF3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C13C3AD-660A-4030-8A9F-723C40D54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E8B75-58DA-4FD3-8D9B-AE2800E03BC7}" type="datetimeFigureOut">
              <a:rPr lang="cs-CZ" smtClean="0"/>
              <a:t>27.01.2023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ECC664E-A194-43B5-A498-ADFFC4CC0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9F75124-43D2-4309-98E1-5BE6F00B1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AEF7-F9EE-43FD-8A9D-517E9825E5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3650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93D051-5C18-48E6-B738-186284A8E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E3FE0BF-6DC8-44F7-87B6-C45381082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E8B75-58DA-4FD3-8D9B-AE2800E03BC7}" type="datetimeFigureOut">
              <a:rPr lang="cs-CZ" smtClean="0"/>
              <a:t>27.01.2023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4BE03F1-0613-42F4-BC6A-BDBD23438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5E21A18-AD36-47AE-987D-5405FF6DF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AEF7-F9EE-43FD-8A9D-517E9825E5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1595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7004F00-B5AE-4C4C-AEDB-44379285E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E8B75-58DA-4FD3-8D9B-AE2800E03BC7}" type="datetimeFigureOut">
              <a:rPr lang="cs-CZ" smtClean="0"/>
              <a:t>27.01.2023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1FB2161-D387-455A-8369-80679AB59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DEF04D9-9010-4CE4-83D3-D8B2B5DF2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AEF7-F9EE-43FD-8A9D-517E9825E5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7321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0DC66A-FD03-4B6D-B1D2-4995AAE19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F259B5-8635-4F29-97A5-6E4393AEC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8B1B886-AE0E-4388-8934-488FDA1C4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868EABE-6F02-4A35-829F-C9126DC7B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E8B75-58DA-4FD3-8D9B-AE2800E03BC7}" type="datetimeFigureOut">
              <a:rPr lang="cs-CZ" smtClean="0"/>
              <a:t>27.01.2023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2249338-79F4-409F-9ADC-A41190EB8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E359319-6B3C-47D2-AEDB-57BFF5E4D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AEF7-F9EE-43FD-8A9D-517E9825E5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916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048770-F17C-4659-8D1B-95BA3387F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8EBDFCD-EB55-4E21-9BB3-0C08C87A1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66C6E90-8C4A-40AC-9893-89256249A4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06C5FD6-1E0D-42D6-90CC-F6FB964EC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E8B75-58DA-4FD3-8D9B-AE2800E03BC7}" type="datetimeFigureOut">
              <a:rPr lang="cs-CZ" smtClean="0"/>
              <a:t>27.01.2023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9B3D476-2EB4-497D-8F34-7749600E9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BF62788-66B3-4F18-8B97-E2E826C19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AEF7-F9EE-43FD-8A9D-517E9825E5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6483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73AE56F-7DBB-46F6-87FE-E41481E10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D2B4B75-B33E-4F48-990E-3557F43DB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D476C3E-A1C9-4497-9359-AD653E5C37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E8B75-58DA-4FD3-8D9B-AE2800E03BC7}" type="datetimeFigureOut">
              <a:rPr lang="cs-CZ" smtClean="0"/>
              <a:t>27.01.2023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044E5BF-45EE-453B-8AC5-E497AE748A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B3DF088-7D4B-4553-B1CD-EE47A0F58A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FAEF7-F9EE-43FD-8A9D-517E9825E5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791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horeni@hellichovka.cz" TargetMode="External"/><Relationship Id="rId2" Type="http://schemas.openxmlformats.org/officeDocument/2006/relationships/hyperlink" Target="mailto:hladikova@hellichovka.cz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A6DB85-4208-AF98-C517-807C7F8BF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dirty="0">
                <a:latin typeface="+mn-lt"/>
              </a:rPr>
              <a:t>Finsko – stáž pedagogických pracovníků</a:t>
            </a:r>
            <a:endParaRPr lang="en-US" sz="4000" dirty="0">
              <a:latin typeface="+mn-lt"/>
            </a:endParaRPr>
          </a:p>
        </p:txBody>
      </p:sp>
      <p:pic>
        <p:nvPicPr>
          <p:cNvPr id="7" name="Zástupný obsah 6" descr="Obsah obrázku obloha, exteriér, oblačno, mraky">
            <a:extLst>
              <a:ext uri="{FF2B5EF4-FFF2-40B4-BE49-F238E27FC236}">
                <a16:creationId xmlns:a16="http://schemas.microsoft.com/office/drawing/2014/main" id="{1AA73237-83D3-923C-378B-D82C69A9D8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19" y="1966452"/>
            <a:ext cx="4721096" cy="2656554"/>
          </a:xfrm>
        </p:spPr>
      </p:pic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55EFAD40-11B8-4615-9D89-FD371DDDF4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446" y="5268994"/>
            <a:ext cx="7740650" cy="122388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146F0D6-34FA-4757-8DAB-401AF7904290}"/>
              </a:ext>
            </a:extLst>
          </p:cNvPr>
          <p:cNvSpPr txBox="1"/>
          <p:nvPr/>
        </p:nvSpPr>
        <p:spPr>
          <a:xfrm>
            <a:off x="6237771" y="2743200"/>
            <a:ext cx="51081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Projekt: CZ.07.4.68/0.0/0.0/18_066/0001595</a:t>
            </a:r>
          </a:p>
          <a:p>
            <a:endParaRPr lang="cs-CZ" dirty="0">
              <a:solidFill>
                <a:srgbClr val="1F4E79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Střední průmyslová škola grafická - pražské šablony II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2500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128C56-07D1-4C02-AE16-280E51711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Integrace studentů s odlišným mateřským jazykem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338FD7-6DBE-4101-A537-1ACFAA4FA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Škola má k dispozici dva </a:t>
            </a:r>
            <a:r>
              <a:rPr lang="cs-CZ" u="sng" dirty="0"/>
              <a:t>psychology</a:t>
            </a:r>
            <a:r>
              <a:rPr lang="cs-CZ" dirty="0"/>
              <a:t> a dva </a:t>
            </a:r>
            <a:r>
              <a:rPr lang="cs-CZ" u="sng" dirty="0"/>
              <a:t>sociální pracovníky</a:t>
            </a:r>
            <a:r>
              <a:rPr lang="cs-CZ" dirty="0"/>
              <a:t>, kteří mohou být nápomocni (nejen) studentům se speciálními potřebami, včetně studentů s OMJ.</a:t>
            </a:r>
          </a:p>
          <a:p>
            <a:r>
              <a:rPr lang="cs-CZ" dirty="0"/>
              <a:t>Všichni studenti mají během výuky všech předmětů k dispozici </a:t>
            </a:r>
            <a:r>
              <a:rPr lang="cs-CZ" u="sng" dirty="0"/>
              <a:t>laptop</a:t>
            </a:r>
            <a:r>
              <a:rPr lang="cs-CZ" dirty="0"/>
              <a:t> s učebními materiály a přístupem na internet. V případě potřeby tedy mají neustále zajištěn </a:t>
            </a:r>
            <a:r>
              <a:rPr lang="cs-CZ" u="sng" dirty="0"/>
              <a:t>přístup ke zdrojům</a:t>
            </a:r>
            <a:r>
              <a:rPr lang="cs-CZ" dirty="0"/>
              <a:t>, mohou si dohledávat informace. Studenti s OMJ tak například mohou během hodiny využívat </a:t>
            </a:r>
            <a:r>
              <a:rPr lang="cs-CZ" u="sng" dirty="0"/>
              <a:t>slovník</a:t>
            </a:r>
            <a:r>
              <a:rPr lang="cs-CZ" dirty="0"/>
              <a:t>. </a:t>
            </a:r>
          </a:p>
          <a:p>
            <a:r>
              <a:rPr lang="cs-CZ" dirty="0"/>
              <a:t>Studenti s OMJ mají velkou </a:t>
            </a:r>
            <a:r>
              <a:rPr lang="cs-CZ" u="sng" dirty="0"/>
              <a:t>systémovou podporu.</a:t>
            </a:r>
            <a:r>
              <a:rPr lang="cs-CZ" dirty="0"/>
              <a:t> V rámci jednotlivých hodin nebyla pozorována zvláštní opatření, nebo pomůcky. Studenti jsou obecně vedeni k </a:t>
            </a:r>
            <a:r>
              <a:rPr lang="cs-CZ" u="sng" dirty="0"/>
              <a:t>přijetí zodpovědnosti za vlastní studium</a:t>
            </a:r>
            <a:r>
              <a:rPr lang="cs-CZ" dirty="0"/>
              <a:t>, a tak i míra jejich zapojení do dění v hodině je často ponechána na nich. Zkoušky ukáží, jak studenti uspěli; mají pak možnost kurzy opakovat. Učitelé ve třídě fungují jako zdroje informací, poradci a </a:t>
            </a:r>
            <a:r>
              <a:rPr lang="cs-CZ" dirty="0" err="1"/>
              <a:t>motivátoři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65273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obsah 7" descr="Obsah obrázku interiér, toaleta&#10;&#10;Popis byl vytvořen automaticky">
            <a:extLst>
              <a:ext uri="{FF2B5EF4-FFF2-40B4-BE49-F238E27FC236}">
                <a16:creationId xmlns:a16="http://schemas.microsoft.com/office/drawing/2014/main" id="{834F5757-311B-4E04-190E-5149D96093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5911" y="2095578"/>
            <a:ext cx="3555791" cy="2666843"/>
          </a:xfr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63FF51B-E83B-252A-6971-9F005F5F11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8015973" y="2102006"/>
            <a:ext cx="3607213" cy="2705409"/>
          </a:xfrm>
          <a:prstGeom prst="rect">
            <a:avLst/>
          </a:prstGeom>
        </p:spPr>
      </p:pic>
      <p:pic>
        <p:nvPicPr>
          <p:cNvPr id="12" name="Obrázek 11" descr="Obsah obrázku interiér, patro, strop, scéna&#10;&#10;Popis byl vytvořen automaticky">
            <a:extLst>
              <a:ext uri="{FF2B5EF4-FFF2-40B4-BE49-F238E27FC236}">
                <a16:creationId xmlns:a16="http://schemas.microsoft.com/office/drawing/2014/main" id="{8B681FF3-1430-29B2-A443-CD9820217A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697" y="1643863"/>
            <a:ext cx="4750709" cy="356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32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6E88DD-5343-F82E-79D6-93ED1A2B1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824248"/>
            <a:ext cx="10515600" cy="1800288"/>
          </a:xfrm>
        </p:spPr>
        <p:txBody>
          <a:bodyPr/>
          <a:lstStyle/>
          <a:p>
            <a:r>
              <a:rPr lang="cs-CZ" dirty="0"/>
              <a:t>						</a:t>
            </a:r>
            <a:r>
              <a:rPr lang="cs-CZ" sz="3600" dirty="0" err="1">
                <a:latin typeface="+mn-lt"/>
              </a:rPr>
              <a:t>Kiitos</a:t>
            </a:r>
            <a:r>
              <a:rPr lang="cs-CZ" sz="3600" dirty="0">
                <a:latin typeface="+mn-lt"/>
              </a:rPr>
              <a:t>, </a:t>
            </a:r>
            <a:r>
              <a:rPr lang="cs-CZ" sz="3600" dirty="0" err="1">
                <a:latin typeface="+mn-lt"/>
              </a:rPr>
              <a:t>Suomi</a:t>
            </a:r>
            <a:r>
              <a:rPr lang="cs-CZ" sz="3600" dirty="0">
                <a:latin typeface="+mn-lt"/>
              </a:rPr>
              <a:t>…</a:t>
            </a:r>
            <a:br>
              <a:rPr lang="cs-CZ" sz="3600" dirty="0">
                <a:latin typeface="+mn-lt"/>
              </a:rPr>
            </a:br>
            <a:r>
              <a:rPr lang="cs-CZ" sz="3600" dirty="0">
                <a:latin typeface="+mn-lt"/>
              </a:rPr>
              <a:t>						</a:t>
            </a:r>
            <a:r>
              <a:rPr lang="cs-CZ" sz="1800" dirty="0">
                <a:latin typeface="+mn-lt"/>
                <a:hlinkClick r:id="rId2"/>
              </a:rPr>
              <a:t>hladikova@hellichovka.cz</a:t>
            </a:r>
            <a:r>
              <a:rPr lang="cs-CZ" sz="1800" dirty="0">
                <a:latin typeface="+mn-lt"/>
              </a:rPr>
              <a:t> </a:t>
            </a:r>
            <a:br>
              <a:rPr lang="cs-CZ" sz="1800" dirty="0">
                <a:latin typeface="+mn-lt"/>
              </a:rPr>
            </a:br>
            <a:r>
              <a:rPr lang="cs-CZ" sz="1800" dirty="0">
                <a:latin typeface="+mn-lt"/>
              </a:rPr>
              <a:t>						</a:t>
            </a:r>
            <a:r>
              <a:rPr lang="cs-CZ" sz="1800" dirty="0">
                <a:latin typeface="+mn-lt"/>
                <a:hlinkClick r:id="rId3"/>
              </a:rPr>
              <a:t>horeni@hellichovka.cz</a:t>
            </a:r>
            <a:r>
              <a:rPr lang="cs-CZ" sz="1800" dirty="0">
                <a:latin typeface="+mn-lt"/>
              </a:rPr>
              <a:t> </a:t>
            </a:r>
            <a:endParaRPr lang="en-US" sz="1800" dirty="0">
              <a:latin typeface="+mn-lt"/>
            </a:endParaRPr>
          </a:p>
        </p:txBody>
      </p:sp>
      <p:pic>
        <p:nvPicPr>
          <p:cNvPr id="10" name="Zástupný obsah 9" descr="Obsah obrázku příroda, déšť, voda, exteriér&#10;&#10;Popis byl vytvořen automaticky">
            <a:extLst>
              <a:ext uri="{FF2B5EF4-FFF2-40B4-BE49-F238E27FC236}">
                <a16:creationId xmlns:a16="http://schemas.microsoft.com/office/drawing/2014/main" id="{6AD5493F-CAA2-7914-1ED5-B43CDC6A55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63" y="1027906"/>
            <a:ext cx="4912784" cy="3684588"/>
          </a:xfrm>
        </p:spPr>
      </p:pic>
      <p:pic>
        <p:nvPicPr>
          <p:cNvPr id="12" name="Zástupný obsah 11" descr="Obsah obrázku exteriér, obloha, voda, země">
            <a:extLst>
              <a:ext uri="{FF2B5EF4-FFF2-40B4-BE49-F238E27FC236}">
                <a16:creationId xmlns:a16="http://schemas.microsoft.com/office/drawing/2014/main" id="{555109EE-4BA2-D531-2FEF-35568FB2CF8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626" y="1027906"/>
            <a:ext cx="4912784" cy="3684588"/>
          </a:xfrm>
        </p:spPr>
      </p:pic>
    </p:spTree>
    <p:extLst>
      <p:ext uri="{BB962C8B-B14F-4D97-AF65-F5344CB8AC3E}">
        <p14:creationId xmlns:p14="http://schemas.microsoft.com/office/powerpoint/2010/main" val="3245763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72018E1B-E0B9-4440-AFF3-4112E50A27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2081B5D-A567-4F46-B4DB-813A44177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615"/>
            <a:ext cx="10515600" cy="16578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Helsinky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Zástupný obsah 4" descr="Obsah obrázku kámen, skála, cihla, oblouk&#10;&#10;Popis byl vytvořen automaticky">
            <a:extLst>
              <a:ext uri="{FF2B5EF4-FFF2-40B4-BE49-F238E27FC236}">
                <a16:creationId xmlns:a16="http://schemas.microsoft.com/office/drawing/2014/main" id="{6EEED317-E985-4EC6-8C36-F8CF7BAA87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2" r="-3" b="36132"/>
          <a:stretch/>
        </p:blipFill>
        <p:spPr>
          <a:xfrm>
            <a:off x="198742" y="2028574"/>
            <a:ext cx="3802338" cy="2043469"/>
          </a:xfrm>
          <a:prstGeom prst="rect">
            <a:avLst/>
          </a:prstGeom>
        </p:spPr>
      </p:pic>
      <p:pic>
        <p:nvPicPr>
          <p:cNvPr id="7" name="Obrázek 6" descr="Obsah obrázku obloha, exteriér, tráva, příroda&#10;&#10;Popis byl vytvořen automaticky">
            <a:extLst>
              <a:ext uri="{FF2B5EF4-FFF2-40B4-BE49-F238E27FC236}">
                <a16:creationId xmlns:a16="http://schemas.microsoft.com/office/drawing/2014/main" id="{8AA9A6F2-7553-41A4-B4EB-BDB4DC23D9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65" r="-2" b="7806"/>
          <a:stretch/>
        </p:blipFill>
        <p:spPr>
          <a:xfrm>
            <a:off x="4208848" y="2028574"/>
            <a:ext cx="3802338" cy="2043469"/>
          </a:xfrm>
          <a:prstGeom prst="rect">
            <a:avLst/>
          </a:prstGeom>
        </p:spPr>
      </p:pic>
      <p:pic>
        <p:nvPicPr>
          <p:cNvPr id="8" name="Zástupný obsah 4" descr="Obsah obrázku obloha, exteriér, sníh, budova&#10;&#10;Popis byl vytvořen automaticky">
            <a:extLst>
              <a:ext uri="{FF2B5EF4-FFF2-40B4-BE49-F238E27FC236}">
                <a16:creationId xmlns:a16="http://schemas.microsoft.com/office/drawing/2014/main" id="{5A6B1538-8372-42CC-AEFB-608554708B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03" r="2" b="2241"/>
          <a:stretch/>
        </p:blipFill>
        <p:spPr>
          <a:xfrm>
            <a:off x="8184248" y="2021786"/>
            <a:ext cx="3802338" cy="2043469"/>
          </a:xfrm>
          <a:prstGeom prst="rect">
            <a:avLst/>
          </a:prstGeom>
        </p:spPr>
      </p:pic>
      <p:pic>
        <p:nvPicPr>
          <p:cNvPr id="6" name="Zástupný obsah 4" descr="Obsah obrázku obloha, exteriér, budova, hora&#10;&#10;Popis byl vytvořen automaticky">
            <a:extLst>
              <a:ext uri="{FF2B5EF4-FFF2-40B4-BE49-F238E27FC236}">
                <a16:creationId xmlns:a16="http://schemas.microsoft.com/office/drawing/2014/main" id="{D7974A28-8C96-4AAB-8FFC-252444B95ED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90" r="2" b="4355"/>
          <a:stretch/>
        </p:blipFill>
        <p:spPr>
          <a:xfrm>
            <a:off x="185394" y="4257335"/>
            <a:ext cx="3802338" cy="2043469"/>
          </a:xfrm>
          <a:prstGeom prst="rect">
            <a:avLst/>
          </a:prstGeom>
        </p:spPr>
      </p:pic>
      <p:pic>
        <p:nvPicPr>
          <p:cNvPr id="22" name="Zástupný obsah 4" descr="Obsah obrázku obloha, exteriér&#10;&#10;Popis byl vytvořen automaticky">
            <a:extLst>
              <a:ext uri="{FF2B5EF4-FFF2-40B4-BE49-F238E27FC236}">
                <a16:creationId xmlns:a16="http://schemas.microsoft.com/office/drawing/2014/main" id="{80DF7556-E21C-4484-8901-C92DD7B7204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8" r="2" b="17197"/>
          <a:stretch/>
        </p:blipFill>
        <p:spPr>
          <a:xfrm>
            <a:off x="4195500" y="4257335"/>
            <a:ext cx="3802338" cy="2043469"/>
          </a:xfrm>
          <a:prstGeom prst="rect">
            <a:avLst/>
          </a:prstGeom>
        </p:spPr>
      </p:pic>
      <p:pic>
        <p:nvPicPr>
          <p:cNvPr id="13" name="Zástupný obsah 4" descr="Obsah obrázku obloha, voda, exteriér, pobřeží&#10;&#10;Popis byl vytvořen automaticky">
            <a:extLst>
              <a:ext uri="{FF2B5EF4-FFF2-40B4-BE49-F238E27FC236}">
                <a16:creationId xmlns:a16="http://schemas.microsoft.com/office/drawing/2014/main" id="{391FD360-5123-43D1-ACDD-AA2B03E95D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99" r="2" b="4145"/>
          <a:stretch/>
        </p:blipFill>
        <p:spPr>
          <a:xfrm>
            <a:off x="8170900" y="4250547"/>
            <a:ext cx="3802338" cy="204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42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Obsah obrázku text, interiér, patro, zeď&#10;&#10;Popis byl vytvořen automaticky">
            <a:extLst>
              <a:ext uri="{FF2B5EF4-FFF2-40B4-BE49-F238E27FC236}">
                <a16:creationId xmlns:a16="http://schemas.microsoft.com/office/drawing/2014/main" id="{7317994F-3728-4699-B22E-DD667DAAD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308" y="2091426"/>
            <a:ext cx="5645590" cy="4222143"/>
          </a:xfrm>
          <a:prstGeom prst="rect">
            <a:avLst/>
          </a:prstGeom>
        </p:spPr>
      </p:pic>
      <p:pic>
        <p:nvPicPr>
          <p:cNvPr id="5" name="Zástupný obsah 4" descr="Obsah obrázku patro, interiér, zeď, místnost&#10;&#10;Popis byl vytvořen automaticky">
            <a:extLst>
              <a:ext uri="{FF2B5EF4-FFF2-40B4-BE49-F238E27FC236}">
                <a16:creationId xmlns:a16="http://schemas.microsoft.com/office/drawing/2014/main" id="{9183E0FF-B00D-47D4-90E1-0B3D639986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976" y="2091426"/>
            <a:ext cx="3151167" cy="4222143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0718253-9C2D-4D01-8972-2687E404E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7139"/>
            <a:ext cx="10515600" cy="144921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cs-CZ" sz="40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   </a:t>
            </a:r>
            <a:r>
              <a:rPr lang="en-US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Upper-secondary school of languages Helsinki</a:t>
            </a:r>
            <a:br>
              <a:rPr lang="cs-CZ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cs-CZ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			      </a:t>
            </a:r>
            <a:r>
              <a:rPr lang="cs-CZ" sz="36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5/11 – 12/11/2022</a:t>
            </a:r>
            <a:r>
              <a:rPr lang="en-US" sz="36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cs-CZ" sz="36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endParaRPr lang="en-US" sz="3600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56624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5749B4-5150-400D-ACEB-5F79F5306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Cíle stáže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2A42F1-2FFC-4149-A37F-EF5FCB6A8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lnSpc>
                <a:spcPct val="107000"/>
              </a:lnSpc>
            </a:pPr>
            <a:r>
              <a:rPr lang="cs-CZ" sz="2800" dirty="0"/>
              <a:t>způsoby začlenění studentů s odlišným mateřským jazykem do výuky</a:t>
            </a:r>
          </a:p>
          <a:p>
            <a:pPr lvl="0">
              <a:lnSpc>
                <a:spcPct val="107000"/>
              </a:lnSpc>
            </a:pPr>
            <a:endParaRPr lang="cs-CZ" sz="2800" dirty="0"/>
          </a:p>
          <a:p>
            <a:pPr lvl="0">
              <a:lnSpc>
                <a:spcPct val="107000"/>
              </a:lnSpc>
            </a:pPr>
            <a:r>
              <a:rPr lang="cs-CZ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seznámení se s metodikou používání rodného jazyka při výuce cizího jazyka se zaměřením na studenty ze zahraničí s odlišným rodným jazykem</a:t>
            </a:r>
          </a:p>
          <a:p>
            <a:pPr lvl="0">
              <a:lnSpc>
                <a:spcPct val="107000"/>
              </a:lnSpc>
            </a:pPr>
            <a:endParaRPr lang="cs-CZ" sz="2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srovnání dostupnosti kvalitního vzdělání pro studenty z různých sociálních vrstev a pro studenty, kteří pochází z jiné země než z Finska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seznámení se s ve světě vysoce hodnoceným vzdělávacím systémem </a:t>
            </a:r>
            <a:endParaRPr lang="cs-CZ" sz="2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4890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17D0F9-8160-43A0-97E6-0337DBE93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586"/>
            <a:ext cx="10515600" cy="552552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Vzdělávací systém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E7B041-5589-4EFF-9FC6-A7E65A83F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1150"/>
            <a:ext cx="10515600" cy="4729263"/>
          </a:xfrm>
        </p:spPr>
        <p:txBody>
          <a:bodyPr>
            <a:normAutofit fontScale="85000" lnSpcReduction="20000"/>
          </a:bodyPr>
          <a:lstStyle/>
          <a:p>
            <a:r>
              <a:rPr lang="cs-CZ" u="sng" dirty="0"/>
              <a:t>Dva typy středních škol</a:t>
            </a:r>
            <a:r>
              <a:rPr lang="cs-CZ" dirty="0"/>
              <a:t>: </a:t>
            </a:r>
            <a:r>
              <a:rPr lang="cs-CZ" i="1" dirty="0" err="1"/>
              <a:t>Upper</a:t>
            </a:r>
            <a:r>
              <a:rPr lang="cs-CZ" i="1" dirty="0"/>
              <a:t> </a:t>
            </a:r>
            <a:r>
              <a:rPr lang="cs-CZ" i="1" dirty="0" err="1"/>
              <a:t>secondary</a:t>
            </a:r>
            <a:r>
              <a:rPr lang="cs-CZ" i="1" dirty="0"/>
              <a:t> </a:t>
            </a:r>
            <a:r>
              <a:rPr lang="cs-CZ" i="1" dirty="0" err="1"/>
              <a:t>school</a:t>
            </a:r>
            <a:r>
              <a:rPr lang="cs-CZ" i="1" dirty="0"/>
              <a:t> </a:t>
            </a:r>
            <a:r>
              <a:rPr lang="cs-CZ" dirty="0"/>
              <a:t>(střední všeobecně zaměřená škola – příprava na VŠ) vs. </a:t>
            </a:r>
            <a:r>
              <a:rPr lang="cs-CZ" i="1" dirty="0" err="1"/>
              <a:t>Vocational</a:t>
            </a:r>
            <a:r>
              <a:rPr lang="cs-CZ" i="1" dirty="0"/>
              <a:t> </a:t>
            </a:r>
            <a:r>
              <a:rPr lang="cs-CZ" i="1" dirty="0" err="1"/>
              <a:t>school</a:t>
            </a:r>
            <a:r>
              <a:rPr lang="cs-CZ" dirty="0"/>
              <a:t> (střední odborná škola – příprava na zaměstnání)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u="sng" dirty="0"/>
              <a:t>Závěrečná zkouška</a:t>
            </a:r>
            <a:r>
              <a:rPr lang="cs-CZ" dirty="0"/>
              <a:t>: obdoba maturity </a:t>
            </a:r>
          </a:p>
          <a:p>
            <a:endParaRPr lang="cs-CZ" dirty="0"/>
          </a:p>
          <a:p>
            <a:r>
              <a:rPr lang="cs-CZ" u="sng" dirty="0"/>
              <a:t>Povinné kurzy vs. Volitelné</a:t>
            </a:r>
            <a:r>
              <a:rPr lang="cs-CZ" dirty="0"/>
              <a:t>: Část kurzů je povinná, část si studenti volí z nabídky. Při nesložení závěrečné zkoušky daného kurzu je nutné kurz opakovat, v případě volitelného je možnost zapsat si a splnit jiný. Kurzy probíhají v několika blocích během školního roku (např. student 8 týdnů navštěvuje kurz, na jehož konci je „zkouškový“ týden; po skončení prvního bloku student pokračuje dalšími kurzy v druhém bloku, atd.; povinné předměty často fungují na principu prerekvizit).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u="sng" dirty="0"/>
              <a:t>Tematicky zaměřené týdny</a:t>
            </a:r>
            <a:r>
              <a:rPr lang="cs-CZ" dirty="0"/>
              <a:t>: několikrát během roku; různá zaměření (</a:t>
            </a:r>
            <a:r>
              <a:rPr lang="cs-CZ" dirty="0" err="1"/>
              <a:t>well-being</a:t>
            </a:r>
            <a:r>
              <a:rPr lang="cs-CZ" dirty="0"/>
              <a:t>, volba povolání…); stánky s informacemi a poradenstvím, volnočasové aktivity</a:t>
            </a:r>
          </a:p>
        </p:txBody>
      </p:sp>
    </p:spTree>
    <p:extLst>
      <p:ext uri="{BB962C8B-B14F-4D97-AF65-F5344CB8AC3E}">
        <p14:creationId xmlns:p14="http://schemas.microsoft.com/office/powerpoint/2010/main" val="2170632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DE29EC8-4C16-29B3-E985-D9511FF70F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646" y="1"/>
            <a:ext cx="9273955" cy="6841068"/>
          </a:xfrm>
        </p:spPr>
      </p:pic>
    </p:spTree>
    <p:extLst>
      <p:ext uri="{BB962C8B-B14F-4D97-AF65-F5344CB8AC3E}">
        <p14:creationId xmlns:p14="http://schemas.microsoft.com/office/powerpoint/2010/main" val="2153474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FD90EB-EAB1-EA69-5583-F5D0C8C68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8213"/>
            <a:ext cx="10515600" cy="912475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+mn-lt"/>
              </a:rPr>
              <a:t>			    </a:t>
            </a:r>
            <a:r>
              <a:rPr lang="cs-CZ" dirty="0" err="1">
                <a:latin typeface="+mn-lt"/>
              </a:rPr>
              <a:t>Well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being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week</a:t>
            </a:r>
            <a:br>
              <a:rPr lang="cs-CZ" dirty="0">
                <a:latin typeface="+mn-lt"/>
              </a:rPr>
            </a:br>
            <a:r>
              <a:rPr lang="cs-CZ" dirty="0">
                <a:latin typeface="+mn-lt"/>
              </a:rPr>
              <a:t>	        </a:t>
            </a:r>
            <a:r>
              <a:rPr lang="cs-CZ" sz="3600" dirty="0">
                <a:latin typeface="+mn-lt"/>
              </a:rPr>
              <a:t>Týden duševní a sociální pohody žáků</a:t>
            </a:r>
            <a:endParaRPr lang="en-US" sz="3600" dirty="0">
              <a:latin typeface="+mn-lt"/>
            </a:endParaRPr>
          </a:p>
        </p:txBody>
      </p:sp>
      <p:pic>
        <p:nvPicPr>
          <p:cNvPr id="6" name="Zástupný obsah 5" descr="Obsah obrázku osoba, patro, interiér, lidé&#10;&#10;Popis byl vytvořen automaticky">
            <a:extLst>
              <a:ext uri="{FF2B5EF4-FFF2-40B4-BE49-F238E27FC236}">
                <a16:creationId xmlns:a16="http://schemas.microsoft.com/office/drawing/2014/main" id="{34EDF9CA-07DB-EF83-419B-A44EC29E59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8" name="Zástupný obsah 7" descr="Obsah obrázku text, stůl, interiér, kancelář&#10;&#10;Popis byl vytvořen automaticky">
            <a:extLst>
              <a:ext uri="{FF2B5EF4-FFF2-40B4-BE49-F238E27FC236}">
                <a16:creationId xmlns:a16="http://schemas.microsoft.com/office/drawing/2014/main" id="{B73F831D-28FB-A1D4-0E51-F68A2281C7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2846338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7A825E-19FC-4F66-86D9-CA3B3CD6D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2931"/>
            <a:ext cx="10515600" cy="844382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/>
              <a:t>Vzdělávací systém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C2C0BC-19CE-405D-856F-6ADD38362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9251"/>
            <a:ext cx="10515600" cy="4725818"/>
          </a:xfrm>
        </p:spPr>
        <p:txBody>
          <a:bodyPr>
            <a:normAutofit fontScale="92500" lnSpcReduction="20000"/>
          </a:bodyPr>
          <a:lstStyle/>
          <a:p>
            <a:r>
              <a:rPr lang="cs-CZ" u="sng" dirty="0"/>
              <a:t>Přístup ke studentům</a:t>
            </a:r>
            <a:r>
              <a:rPr lang="cs-CZ" dirty="0"/>
              <a:t>: přátelské prostředí, tolerance, zodpovědnost za vlastní vzdělávání</a:t>
            </a:r>
          </a:p>
          <a:p>
            <a:endParaRPr lang="cs-CZ" dirty="0"/>
          </a:p>
          <a:p>
            <a:r>
              <a:rPr lang="cs-CZ" u="sng" dirty="0"/>
              <a:t>Organizace a metody výuky</a:t>
            </a:r>
            <a:r>
              <a:rPr lang="cs-CZ" dirty="0"/>
              <a:t>: v režii učitele; frontální výuka, skupinová práce, práce ve dvojicích, diskuze, prezentace, film, </a:t>
            </a:r>
            <a:r>
              <a:rPr lang="cs-CZ" dirty="0" err="1"/>
              <a:t>task-based</a:t>
            </a:r>
            <a:r>
              <a:rPr lang="cs-CZ" dirty="0"/>
              <a:t> learning/</a:t>
            </a:r>
            <a:r>
              <a:rPr lang="cs-CZ" dirty="0" err="1"/>
              <a:t>teaching</a:t>
            </a:r>
            <a:r>
              <a:rPr lang="cs-CZ" dirty="0"/>
              <a:t> …</a:t>
            </a:r>
          </a:p>
          <a:p>
            <a:endParaRPr lang="cs-CZ" dirty="0"/>
          </a:p>
          <a:p>
            <a:r>
              <a:rPr lang="cs-CZ" u="sng" dirty="0"/>
              <a:t>Vybavení</a:t>
            </a:r>
            <a:r>
              <a:rPr lang="cs-CZ" dirty="0"/>
              <a:t>: počítače a projektory v učebnách; tištěné učebnice a sešity nahrazeny online verzí; každý student má na všech hodinách svůj laptop s online zdroji, zároveň si v něm píše poznámky</a:t>
            </a:r>
          </a:p>
          <a:p>
            <a:endParaRPr lang="cs-CZ" dirty="0"/>
          </a:p>
          <a:p>
            <a:r>
              <a:rPr lang="cs-CZ" u="sng" dirty="0"/>
              <a:t>Školní jídelna</a:t>
            </a:r>
            <a:r>
              <a:rPr lang="cs-CZ" dirty="0"/>
              <a:t>: obědy zdarma pro všechny studenty, výběr ze dvou jídel, princip samoobsluhy</a:t>
            </a:r>
          </a:p>
        </p:txBody>
      </p:sp>
    </p:spTree>
    <p:extLst>
      <p:ext uri="{BB962C8B-B14F-4D97-AF65-F5344CB8AC3E}">
        <p14:creationId xmlns:p14="http://schemas.microsoft.com/office/powerpoint/2010/main" val="2129179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8FA7F8-1A6B-444B-B0B6-286014ADB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Integrace studentů s odlišným mateřským jazykem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36000C-370A-462C-8E11-E8BCE100B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Studenti s OMJ mají před zahájením studia na střední škole možnost zdarma absolvovat „</a:t>
            </a:r>
            <a:r>
              <a:rPr lang="cs-CZ" u="sng" dirty="0"/>
              <a:t>přípravný rok</a:t>
            </a:r>
            <a:r>
              <a:rPr lang="cs-CZ" dirty="0"/>
              <a:t>“, během kterého se zaměřují na osvojení si jazyka, mimo jiné i formou výuky jednodušších předmětů a témat ve finštině. Podmínkou je věk do 18 let. </a:t>
            </a:r>
          </a:p>
          <a:p>
            <a:r>
              <a:rPr lang="cs-CZ" dirty="0"/>
              <a:t>Studentům s OMJ jsou nabízeny </a:t>
            </a:r>
            <a:r>
              <a:rPr lang="cs-CZ" u="sng" dirty="0"/>
              <a:t>extra hodiny </a:t>
            </a:r>
            <a:r>
              <a:rPr lang="cs-CZ" dirty="0"/>
              <a:t>obtížných předmětů, například matematiky, za přítomnosti učitele finštiny jako druhého jazyka. Výuka tedy může být v </a:t>
            </a:r>
            <a:r>
              <a:rPr lang="cs-CZ" u="sng" dirty="0"/>
              <a:t>tandemu – odborník + jazykář</a:t>
            </a:r>
            <a:r>
              <a:rPr lang="cs-CZ" dirty="0"/>
              <a:t>. Problém je, že tyto hodiny mnohdy znamenají prodloužení času studia (v rámci daného týdne, ale i celkové doby studia), a tak ne vždy studenti této výhody chtějí využít. </a:t>
            </a:r>
          </a:p>
        </p:txBody>
      </p:sp>
    </p:spTree>
    <p:extLst>
      <p:ext uri="{BB962C8B-B14F-4D97-AF65-F5344CB8AC3E}">
        <p14:creationId xmlns:p14="http://schemas.microsoft.com/office/powerpoint/2010/main" val="339152070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658</Words>
  <Application>Microsoft Office PowerPoint</Application>
  <PresentationFormat>Širokoúhlá obrazovka</PresentationFormat>
  <Paragraphs>39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Finsko – stáž pedagogických pracovníků</vt:lpstr>
      <vt:lpstr>Helsinky</vt:lpstr>
      <vt:lpstr>    Upper-secondary school of languages Helsinki          5/11 – 12/11/2022  </vt:lpstr>
      <vt:lpstr>Cíle stáže</vt:lpstr>
      <vt:lpstr>Vzdělávací systém</vt:lpstr>
      <vt:lpstr>Prezentace aplikace PowerPoint</vt:lpstr>
      <vt:lpstr>       Well being week          Týden duševní a sociální pohody žáků</vt:lpstr>
      <vt:lpstr>Vzdělávací systém</vt:lpstr>
      <vt:lpstr>Integrace studentů s odlišným mateřským jazykem</vt:lpstr>
      <vt:lpstr>Integrace studentů s odlišným mateřským jazykem</vt:lpstr>
      <vt:lpstr>Prezentace aplikace PowerPoint</vt:lpstr>
      <vt:lpstr>      Kiitos, Suomi…       hladikova@hellichovka.cz        horeni@hellichovka.cz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Finland</dc:title>
  <dc:creator>Lenka Hladíková</dc:creator>
  <cp:lastModifiedBy>Lenka Hladíková</cp:lastModifiedBy>
  <cp:revision>24</cp:revision>
  <dcterms:created xsi:type="dcterms:W3CDTF">2022-11-13T18:14:49Z</dcterms:created>
  <dcterms:modified xsi:type="dcterms:W3CDTF">2023-01-27T20:15:30Z</dcterms:modified>
</cp:coreProperties>
</file>